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2-3.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7-5.png>
</file>

<file path=ppt/media/image-7-6.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8" Type="http://schemas.openxmlformats.org/officeDocument/2006/relationships/slideLayout" Target="../slideLayouts/slideLayout1.xml"/><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7620" y="0"/>
            <a:ext cx="5486400" cy="8229600"/>
          </a:xfrm>
          <a:prstGeom prst="rect">
            <a:avLst/>
          </a:prstGeom>
        </p:spPr>
      </p:pic>
      <p:sp>
        <p:nvSpPr>
          <p:cNvPr id="5" name="Text 1"/>
          <p:cNvSpPr/>
          <p:nvPr/>
        </p:nvSpPr>
        <p:spPr>
          <a:xfrm>
            <a:off x="6319599" y="1959769"/>
            <a:ext cx="7477601" cy="1916430"/>
          </a:xfrm>
          <a:prstGeom prst="rect">
            <a:avLst/>
          </a:prstGeom>
          <a:noFill/>
          <a:ln/>
        </p:spPr>
        <p:txBody>
          <a:bodyPr wrap="square" rtlCol="0" anchor="t"/>
          <a:lstStyle/>
          <a:p>
            <a:pPr indent="0" marL="0">
              <a:lnSpc>
                <a:spcPts val="7545"/>
              </a:lnSpc>
              <a:buNone/>
            </a:pPr>
            <a:r>
              <a:rPr lang="en-US" sz="6036" dirty="0">
                <a:solidFill>
                  <a:srgbClr val="AE8625"/>
                </a:solidFill>
                <a:latin typeface="Prata" pitchFamily="34" charset="0"/>
                <a:ea typeface="Prata" pitchFamily="34" charset="-122"/>
                <a:cs typeface="Prata" pitchFamily="34" charset="-120"/>
              </a:rPr>
              <a:t>Acme Corporation's Turnover Challenge</a:t>
            </a:r>
            <a:endParaRPr lang="en-US" sz="6036" dirty="0"/>
          </a:p>
        </p:txBody>
      </p:sp>
      <p:sp>
        <p:nvSpPr>
          <p:cNvPr id="6" name="Text 2"/>
          <p:cNvSpPr/>
          <p:nvPr/>
        </p:nvSpPr>
        <p:spPr>
          <a:xfrm>
            <a:off x="6319599" y="4209455"/>
            <a:ext cx="7477601" cy="1421606"/>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 Acme Corporation, a leading tech company, is facing a significant challenge with employee turnover. The HR department is concerned about the increasing rate of attrition, as it negatively impacts team dynamics, project continuity, and overall company morale.</a:t>
            </a:r>
            <a:endParaRPr lang="en-US" sz="1750" dirty="0"/>
          </a:p>
        </p:txBody>
      </p:sp>
      <p:sp>
        <p:nvSpPr>
          <p:cNvPr id="7" name="Shape 3"/>
          <p:cNvSpPr/>
          <p:nvPr/>
        </p:nvSpPr>
        <p:spPr>
          <a:xfrm>
            <a:off x="6319599" y="5897642"/>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6327219" y="5905262"/>
            <a:ext cx="340162" cy="340162"/>
          </a:xfrm>
          <a:prstGeom prst="rect">
            <a:avLst/>
          </a:prstGeom>
        </p:spPr>
      </p:pic>
      <p:sp>
        <p:nvSpPr>
          <p:cNvPr id="9" name="Text 4"/>
          <p:cNvSpPr/>
          <p:nvPr/>
        </p:nvSpPr>
        <p:spPr>
          <a:xfrm>
            <a:off x="6786086" y="5880973"/>
            <a:ext cx="1361123" cy="388858"/>
          </a:xfrm>
          <a:prstGeom prst="rect">
            <a:avLst/>
          </a:prstGeom>
          <a:noFill/>
          <a:ln/>
        </p:spPr>
        <p:txBody>
          <a:bodyPr wrap="none" rtlCol="0" anchor="t"/>
          <a:lstStyle/>
          <a:p>
            <a:pPr algn="l" indent="0" marL="0">
              <a:lnSpc>
                <a:spcPts val="3062"/>
              </a:lnSpc>
              <a:buNone/>
            </a:pPr>
            <a:r>
              <a:rPr lang="en-US" sz="2187" b="1" dirty="0">
                <a:solidFill>
                  <a:srgbClr val="CFCBBF"/>
                </a:solidFill>
                <a:latin typeface="Raleway" pitchFamily="34" charset="0"/>
                <a:ea typeface="Raleway" pitchFamily="34" charset="-122"/>
                <a:cs typeface="Raleway" pitchFamily="34" charset="-120"/>
              </a:rPr>
              <a:t>by Sathish</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7620" y="0"/>
            <a:ext cx="3657600" cy="8229600"/>
          </a:xfrm>
          <a:prstGeom prst="rect">
            <a:avLst/>
          </a:prstGeom>
        </p:spPr>
      </p:pic>
      <p:sp>
        <p:nvSpPr>
          <p:cNvPr id="5" name="Text 1"/>
          <p:cNvSpPr/>
          <p:nvPr/>
        </p:nvSpPr>
        <p:spPr>
          <a:xfrm>
            <a:off x="4490799" y="994886"/>
            <a:ext cx="9306401" cy="1388745"/>
          </a:xfrm>
          <a:prstGeom prst="rect">
            <a:avLst/>
          </a:prstGeom>
          <a:noFill/>
          <a:ln/>
        </p:spPr>
        <p:txBody>
          <a:bodyPr wrap="squar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Importance of Addressing Turnover</a:t>
            </a:r>
            <a:endParaRPr lang="en-US" sz="4374" dirty="0"/>
          </a:p>
        </p:txBody>
      </p:sp>
      <p:sp>
        <p:nvSpPr>
          <p:cNvPr id="6" name="Shape 2"/>
          <p:cNvSpPr/>
          <p:nvPr/>
        </p:nvSpPr>
        <p:spPr>
          <a:xfrm>
            <a:off x="4490799" y="2890480"/>
            <a:ext cx="499943" cy="499943"/>
          </a:xfrm>
          <a:prstGeom prst="roundRect">
            <a:avLst>
              <a:gd name="adj" fmla="val 13333"/>
            </a:avLst>
          </a:prstGeom>
          <a:solidFill>
            <a:srgbClr val="2D3033"/>
          </a:solidFill>
          <a:ln/>
        </p:spPr>
      </p:sp>
      <p:sp>
        <p:nvSpPr>
          <p:cNvPr id="7" name="Text 3"/>
          <p:cNvSpPr/>
          <p:nvPr/>
        </p:nvSpPr>
        <p:spPr>
          <a:xfrm>
            <a:off x="4683204" y="2932152"/>
            <a:ext cx="115014"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8" name="Text 4"/>
          <p:cNvSpPr/>
          <p:nvPr/>
        </p:nvSpPr>
        <p:spPr>
          <a:xfrm>
            <a:off x="5212913" y="2966799"/>
            <a:ext cx="327410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Maintain Talent Pipeline</a:t>
            </a:r>
            <a:endParaRPr lang="en-US" sz="2187" dirty="0"/>
          </a:p>
        </p:txBody>
      </p:sp>
      <p:sp>
        <p:nvSpPr>
          <p:cNvPr id="9" name="Text 5"/>
          <p:cNvSpPr/>
          <p:nvPr/>
        </p:nvSpPr>
        <p:spPr>
          <a:xfrm>
            <a:off x="5212913" y="3447217"/>
            <a:ext cx="3820001" cy="1421606"/>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Retaining skilled employees is crucial to building a strong talent pipeline and ensuring continued business success.</a:t>
            </a:r>
            <a:endParaRPr lang="en-US" sz="1750" dirty="0"/>
          </a:p>
        </p:txBody>
      </p:sp>
      <p:sp>
        <p:nvSpPr>
          <p:cNvPr id="10" name="Shape 6"/>
          <p:cNvSpPr/>
          <p:nvPr/>
        </p:nvSpPr>
        <p:spPr>
          <a:xfrm>
            <a:off x="9255085" y="2890480"/>
            <a:ext cx="499943" cy="499943"/>
          </a:xfrm>
          <a:prstGeom prst="roundRect">
            <a:avLst>
              <a:gd name="adj" fmla="val 13333"/>
            </a:avLst>
          </a:prstGeom>
          <a:solidFill>
            <a:srgbClr val="2D3033"/>
          </a:solidFill>
          <a:ln/>
        </p:spPr>
      </p:sp>
      <p:sp>
        <p:nvSpPr>
          <p:cNvPr id="11" name="Text 7"/>
          <p:cNvSpPr/>
          <p:nvPr/>
        </p:nvSpPr>
        <p:spPr>
          <a:xfrm>
            <a:off x="9402842" y="2932152"/>
            <a:ext cx="204311"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2" name="Text 8"/>
          <p:cNvSpPr/>
          <p:nvPr/>
        </p:nvSpPr>
        <p:spPr>
          <a:xfrm>
            <a:off x="9977199" y="2966799"/>
            <a:ext cx="3820001" cy="694373"/>
          </a:xfrm>
          <a:prstGeom prst="rect">
            <a:avLst/>
          </a:prstGeom>
          <a:noFill/>
          <a:ln/>
        </p:spPr>
        <p:txBody>
          <a:bodyPr wrap="squar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Preserve Institutional Knowledge</a:t>
            </a:r>
            <a:endParaRPr lang="en-US" sz="2187" dirty="0"/>
          </a:p>
        </p:txBody>
      </p:sp>
      <p:sp>
        <p:nvSpPr>
          <p:cNvPr id="13" name="Text 9"/>
          <p:cNvSpPr/>
          <p:nvPr/>
        </p:nvSpPr>
        <p:spPr>
          <a:xfrm>
            <a:off x="9977199" y="3794403"/>
            <a:ext cx="3820001" cy="1777008"/>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Experienced employees possess valuable institutional knowledge that is lost when they leave, impacting the company's ability to innovate and adapt.</a:t>
            </a:r>
            <a:endParaRPr lang="en-US" sz="1750" dirty="0"/>
          </a:p>
        </p:txBody>
      </p:sp>
      <p:sp>
        <p:nvSpPr>
          <p:cNvPr id="14" name="Shape 10"/>
          <p:cNvSpPr/>
          <p:nvPr/>
        </p:nvSpPr>
        <p:spPr>
          <a:xfrm>
            <a:off x="4490799" y="5967174"/>
            <a:ext cx="499943" cy="499943"/>
          </a:xfrm>
          <a:prstGeom prst="roundRect">
            <a:avLst>
              <a:gd name="adj" fmla="val 13333"/>
            </a:avLst>
          </a:prstGeom>
          <a:solidFill>
            <a:srgbClr val="2D3033"/>
          </a:solidFill>
          <a:ln/>
        </p:spPr>
      </p:sp>
      <p:sp>
        <p:nvSpPr>
          <p:cNvPr id="15" name="Text 11"/>
          <p:cNvSpPr/>
          <p:nvPr/>
        </p:nvSpPr>
        <p:spPr>
          <a:xfrm>
            <a:off x="4637365" y="6008846"/>
            <a:ext cx="206693"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3</a:t>
            </a:r>
            <a:endParaRPr lang="en-US" sz="2624" dirty="0"/>
          </a:p>
        </p:txBody>
      </p:sp>
      <p:sp>
        <p:nvSpPr>
          <p:cNvPr id="16" name="Text 12"/>
          <p:cNvSpPr/>
          <p:nvPr/>
        </p:nvSpPr>
        <p:spPr>
          <a:xfrm>
            <a:off x="5212913" y="6043493"/>
            <a:ext cx="3326368"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Enhance Team Cohesion</a:t>
            </a:r>
            <a:endParaRPr lang="en-US" sz="2187" dirty="0"/>
          </a:p>
        </p:txBody>
      </p:sp>
      <p:sp>
        <p:nvSpPr>
          <p:cNvPr id="17" name="Text 13"/>
          <p:cNvSpPr/>
          <p:nvPr/>
        </p:nvSpPr>
        <p:spPr>
          <a:xfrm>
            <a:off x="5212913" y="6523911"/>
            <a:ext cx="8584287" cy="710803"/>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High turnover disrupts team dynamics, communication, and collaboration, which are essential for effective project execution.</a:t>
            </a:r>
            <a:endParaRPr lang="en-US" sz="1750"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869519"/>
            <a:ext cx="10554414" cy="1388745"/>
          </a:xfrm>
          <a:prstGeom prst="rect">
            <a:avLst/>
          </a:prstGeom>
          <a:noFill/>
          <a:ln/>
        </p:spPr>
        <p:txBody>
          <a:bodyPr wrap="squar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Data Analytics and Machine Learning Approach</a:t>
            </a:r>
            <a:endParaRPr lang="en-US" sz="4374" dirty="0"/>
          </a:p>
        </p:txBody>
      </p:sp>
      <p:sp>
        <p:nvSpPr>
          <p:cNvPr id="5" name="Text 2"/>
          <p:cNvSpPr/>
          <p:nvPr/>
        </p:nvSpPr>
        <p:spPr>
          <a:xfrm>
            <a:off x="2037993" y="3813691"/>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Data Collection</a:t>
            </a:r>
            <a:endParaRPr lang="en-US" sz="2187" dirty="0"/>
          </a:p>
        </p:txBody>
      </p:sp>
      <p:sp>
        <p:nvSpPr>
          <p:cNvPr id="6" name="Text 3"/>
          <p:cNvSpPr/>
          <p:nvPr/>
        </p:nvSpPr>
        <p:spPr>
          <a:xfrm>
            <a:off x="2037993" y="4383048"/>
            <a:ext cx="3156347" cy="1421606"/>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Gather comprehensive data on employee demographics, performance, compensation, and reasons for leaving.</a:t>
            </a:r>
            <a:endParaRPr lang="en-US" sz="1750" dirty="0"/>
          </a:p>
        </p:txBody>
      </p:sp>
      <p:sp>
        <p:nvSpPr>
          <p:cNvPr id="7" name="Text 4"/>
          <p:cNvSpPr/>
          <p:nvPr/>
        </p:nvSpPr>
        <p:spPr>
          <a:xfrm>
            <a:off x="5743932" y="3813691"/>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Feature Engineering</a:t>
            </a:r>
            <a:endParaRPr lang="en-US" sz="2187" dirty="0"/>
          </a:p>
        </p:txBody>
      </p:sp>
      <p:sp>
        <p:nvSpPr>
          <p:cNvPr id="8" name="Text 5"/>
          <p:cNvSpPr/>
          <p:nvPr/>
        </p:nvSpPr>
        <p:spPr>
          <a:xfrm>
            <a:off x="5743932" y="4383048"/>
            <a:ext cx="3156347" cy="1777008"/>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Identify key variables that may influence turnover, such as job satisfaction, work-life balance, and career development opportunities.</a:t>
            </a:r>
            <a:endParaRPr lang="en-US" sz="1750" dirty="0"/>
          </a:p>
        </p:txBody>
      </p:sp>
      <p:sp>
        <p:nvSpPr>
          <p:cNvPr id="9" name="Text 6"/>
          <p:cNvSpPr/>
          <p:nvPr/>
        </p:nvSpPr>
        <p:spPr>
          <a:xfrm>
            <a:off x="9449872" y="3813691"/>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Predictive Modeling</a:t>
            </a:r>
            <a:endParaRPr lang="en-US" sz="2187" dirty="0"/>
          </a:p>
        </p:txBody>
      </p:sp>
      <p:sp>
        <p:nvSpPr>
          <p:cNvPr id="10" name="Text 7"/>
          <p:cNvSpPr/>
          <p:nvPr/>
        </p:nvSpPr>
        <p:spPr>
          <a:xfrm>
            <a:off x="9449872" y="4383048"/>
            <a:ext cx="3156347" cy="1777008"/>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Apply machine learning algorithms to predict which employees are at risk of leaving and identify the underlying factors.</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651748"/>
            <a:ext cx="10554414" cy="1388745"/>
          </a:xfrm>
          <a:prstGeom prst="rect">
            <a:avLst/>
          </a:prstGeom>
          <a:noFill/>
          <a:ln/>
        </p:spPr>
        <p:txBody>
          <a:bodyPr wrap="squar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Identifying Factors Influencing Turnover</a:t>
            </a:r>
            <a:endParaRPr lang="en-US" sz="4374" dirty="0"/>
          </a:p>
        </p:txBody>
      </p:sp>
      <p:sp>
        <p:nvSpPr>
          <p:cNvPr id="5" name="Shape 2"/>
          <p:cNvSpPr/>
          <p:nvPr/>
        </p:nvSpPr>
        <p:spPr>
          <a:xfrm>
            <a:off x="2037993" y="5031343"/>
            <a:ext cx="10554414" cy="27742"/>
          </a:xfrm>
          <a:prstGeom prst="rect">
            <a:avLst/>
          </a:prstGeom>
          <a:solidFill>
            <a:srgbClr val="D2AC47"/>
          </a:solidFill>
          <a:ln/>
        </p:spPr>
      </p:sp>
      <p:sp>
        <p:nvSpPr>
          <p:cNvPr id="6" name="Shape 3"/>
          <p:cNvSpPr/>
          <p:nvPr/>
        </p:nvSpPr>
        <p:spPr>
          <a:xfrm>
            <a:off x="4607183" y="4253746"/>
            <a:ext cx="27742" cy="777597"/>
          </a:xfrm>
          <a:prstGeom prst="rect">
            <a:avLst/>
          </a:prstGeom>
          <a:solidFill>
            <a:srgbClr val="D2AC47"/>
          </a:solidFill>
          <a:ln/>
        </p:spPr>
      </p:sp>
      <p:sp>
        <p:nvSpPr>
          <p:cNvPr id="7" name="Shape 4"/>
          <p:cNvSpPr/>
          <p:nvPr/>
        </p:nvSpPr>
        <p:spPr>
          <a:xfrm>
            <a:off x="4371142" y="4781431"/>
            <a:ext cx="499943" cy="499943"/>
          </a:xfrm>
          <a:prstGeom prst="roundRect">
            <a:avLst>
              <a:gd name="adj" fmla="val 13333"/>
            </a:avLst>
          </a:prstGeom>
          <a:solidFill>
            <a:srgbClr val="2D3033"/>
          </a:solidFill>
          <a:ln/>
        </p:spPr>
      </p:sp>
      <p:sp>
        <p:nvSpPr>
          <p:cNvPr id="8" name="Text 5"/>
          <p:cNvSpPr/>
          <p:nvPr/>
        </p:nvSpPr>
        <p:spPr>
          <a:xfrm>
            <a:off x="4563547" y="4823103"/>
            <a:ext cx="115014"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9" name="Text 6"/>
          <p:cNvSpPr/>
          <p:nvPr/>
        </p:nvSpPr>
        <p:spPr>
          <a:xfrm>
            <a:off x="2774990" y="2484834"/>
            <a:ext cx="3692009" cy="347186"/>
          </a:xfrm>
          <a:prstGeom prst="rect">
            <a:avLst/>
          </a:prstGeom>
          <a:noFill/>
          <a:ln/>
        </p:spPr>
        <p:txBody>
          <a:bodyPr wrap="none" rtlCol="0" anchor="t"/>
          <a:lstStyle/>
          <a:p>
            <a:pPr algn="ctr" indent="0" marL="0">
              <a:lnSpc>
                <a:spcPts val="2734"/>
              </a:lnSpc>
              <a:buNone/>
            </a:pPr>
            <a:r>
              <a:rPr lang="en-US" sz="2187" dirty="0">
                <a:solidFill>
                  <a:srgbClr val="AE8625"/>
                </a:solidFill>
                <a:latin typeface="Prata" pitchFamily="34" charset="0"/>
                <a:ea typeface="Prata" pitchFamily="34" charset="-122"/>
                <a:cs typeface="Prata" pitchFamily="34" charset="-120"/>
              </a:rPr>
              <a:t>Compensation and Benefits</a:t>
            </a:r>
            <a:endParaRPr lang="en-US" sz="2187" dirty="0"/>
          </a:p>
        </p:txBody>
      </p:sp>
      <p:sp>
        <p:nvSpPr>
          <p:cNvPr id="10" name="Text 7"/>
          <p:cNvSpPr/>
          <p:nvPr/>
        </p:nvSpPr>
        <p:spPr>
          <a:xfrm>
            <a:off x="2260163" y="2965252"/>
            <a:ext cx="4721781" cy="1066205"/>
          </a:xfrm>
          <a:prstGeom prst="rect">
            <a:avLst/>
          </a:prstGeom>
          <a:noFill/>
          <a:ln/>
        </p:spPr>
        <p:txBody>
          <a:bodyPr wrap="square" rtlCol="0" anchor="t"/>
          <a:lstStyle/>
          <a:p>
            <a:pPr algn="ctr" indent="0" marL="0">
              <a:lnSpc>
                <a:spcPts val="2799"/>
              </a:lnSpc>
              <a:buNone/>
            </a:pPr>
            <a:r>
              <a:rPr lang="en-US" sz="1750" dirty="0">
                <a:solidFill>
                  <a:srgbClr val="CFCBBF"/>
                </a:solidFill>
                <a:latin typeface="Raleway" pitchFamily="34" charset="0"/>
                <a:ea typeface="Raleway" pitchFamily="34" charset="-122"/>
                <a:cs typeface="Raleway" pitchFamily="34" charset="-120"/>
              </a:rPr>
              <a:t>Analyze the competitiveness of Acme's compensation and benefits packages compared to industry benchmarks.</a:t>
            </a:r>
            <a:endParaRPr lang="en-US" sz="1750" dirty="0"/>
          </a:p>
        </p:txBody>
      </p:sp>
      <p:sp>
        <p:nvSpPr>
          <p:cNvPr id="11" name="Shape 8"/>
          <p:cNvSpPr/>
          <p:nvPr/>
        </p:nvSpPr>
        <p:spPr>
          <a:xfrm>
            <a:off x="7301329" y="5031343"/>
            <a:ext cx="27742" cy="777597"/>
          </a:xfrm>
          <a:prstGeom prst="rect">
            <a:avLst/>
          </a:prstGeom>
          <a:solidFill>
            <a:srgbClr val="D2AC47"/>
          </a:solidFill>
          <a:ln/>
        </p:spPr>
      </p:sp>
      <p:sp>
        <p:nvSpPr>
          <p:cNvPr id="12" name="Shape 9"/>
          <p:cNvSpPr/>
          <p:nvPr/>
        </p:nvSpPr>
        <p:spPr>
          <a:xfrm>
            <a:off x="7065288" y="4781431"/>
            <a:ext cx="499943" cy="499943"/>
          </a:xfrm>
          <a:prstGeom prst="roundRect">
            <a:avLst>
              <a:gd name="adj" fmla="val 13333"/>
            </a:avLst>
          </a:prstGeom>
          <a:solidFill>
            <a:srgbClr val="2D3033"/>
          </a:solidFill>
          <a:ln/>
        </p:spPr>
      </p:sp>
      <p:sp>
        <p:nvSpPr>
          <p:cNvPr id="13" name="Text 10"/>
          <p:cNvSpPr/>
          <p:nvPr/>
        </p:nvSpPr>
        <p:spPr>
          <a:xfrm>
            <a:off x="7213044" y="4823103"/>
            <a:ext cx="204311"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4" name="Text 11"/>
          <p:cNvSpPr/>
          <p:nvPr/>
        </p:nvSpPr>
        <p:spPr>
          <a:xfrm>
            <a:off x="5926455" y="6031230"/>
            <a:ext cx="2777490" cy="347186"/>
          </a:xfrm>
          <a:prstGeom prst="rect">
            <a:avLst/>
          </a:prstGeom>
          <a:noFill/>
          <a:ln/>
        </p:spPr>
        <p:txBody>
          <a:bodyPr wrap="none" rtlCol="0" anchor="t"/>
          <a:lstStyle/>
          <a:p>
            <a:pPr algn="ctr" indent="0" marL="0">
              <a:lnSpc>
                <a:spcPts val="2734"/>
              </a:lnSpc>
              <a:buNone/>
            </a:pPr>
            <a:r>
              <a:rPr lang="en-US" sz="2187" dirty="0">
                <a:solidFill>
                  <a:srgbClr val="AE8625"/>
                </a:solidFill>
                <a:latin typeface="Prata" pitchFamily="34" charset="0"/>
                <a:ea typeface="Prata" pitchFamily="34" charset="-122"/>
                <a:cs typeface="Prata" pitchFamily="34" charset="-120"/>
              </a:rPr>
              <a:t>Work-Life Balance</a:t>
            </a:r>
            <a:endParaRPr lang="en-US" sz="2187" dirty="0"/>
          </a:p>
        </p:txBody>
      </p:sp>
      <p:sp>
        <p:nvSpPr>
          <p:cNvPr id="15" name="Text 12"/>
          <p:cNvSpPr/>
          <p:nvPr/>
        </p:nvSpPr>
        <p:spPr>
          <a:xfrm>
            <a:off x="4954310" y="6511647"/>
            <a:ext cx="4721781" cy="1066205"/>
          </a:xfrm>
          <a:prstGeom prst="rect">
            <a:avLst/>
          </a:prstGeom>
          <a:noFill/>
          <a:ln/>
        </p:spPr>
        <p:txBody>
          <a:bodyPr wrap="square" rtlCol="0" anchor="t"/>
          <a:lstStyle/>
          <a:p>
            <a:pPr algn="ctr" indent="0" marL="0">
              <a:lnSpc>
                <a:spcPts val="2799"/>
              </a:lnSpc>
              <a:buNone/>
            </a:pPr>
            <a:r>
              <a:rPr lang="en-US" sz="1750" dirty="0">
                <a:solidFill>
                  <a:srgbClr val="CFCBBF"/>
                </a:solidFill>
                <a:latin typeface="Raleway" pitchFamily="34" charset="0"/>
                <a:ea typeface="Raleway" pitchFamily="34" charset="-122"/>
                <a:cs typeface="Raleway" pitchFamily="34" charset="-120"/>
              </a:rPr>
              <a:t>Assess the impact of workload, work hours, and flexibility on employee satisfaction and retention.</a:t>
            </a:r>
            <a:endParaRPr lang="en-US" sz="1750" dirty="0"/>
          </a:p>
        </p:txBody>
      </p:sp>
      <p:sp>
        <p:nvSpPr>
          <p:cNvPr id="16" name="Shape 13"/>
          <p:cNvSpPr/>
          <p:nvPr/>
        </p:nvSpPr>
        <p:spPr>
          <a:xfrm>
            <a:off x="9995475" y="4253746"/>
            <a:ext cx="27742" cy="777597"/>
          </a:xfrm>
          <a:prstGeom prst="rect">
            <a:avLst/>
          </a:prstGeom>
          <a:solidFill>
            <a:srgbClr val="D2AC47"/>
          </a:solidFill>
          <a:ln/>
        </p:spPr>
      </p:sp>
      <p:sp>
        <p:nvSpPr>
          <p:cNvPr id="17" name="Shape 14"/>
          <p:cNvSpPr/>
          <p:nvPr/>
        </p:nvSpPr>
        <p:spPr>
          <a:xfrm>
            <a:off x="9759434" y="4781431"/>
            <a:ext cx="499943" cy="499943"/>
          </a:xfrm>
          <a:prstGeom prst="roundRect">
            <a:avLst>
              <a:gd name="adj" fmla="val 13333"/>
            </a:avLst>
          </a:prstGeom>
          <a:solidFill>
            <a:srgbClr val="2D3033"/>
          </a:solidFill>
          <a:ln/>
        </p:spPr>
      </p:sp>
      <p:sp>
        <p:nvSpPr>
          <p:cNvPr id="18" name="Text 15"/>
          <p:cNvSpPr/>
          <p:nvPr/>
        </p:nvSpPr>
        <p:spPr>
          <a:xfrm>
            <a:off x="9906000" y="4823103"/>
            <a:ext cx="206693"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3</a:t>
            </a:r>
            <a:endParaRPr lang="en-US" sz="2624" dirty="0"/>
          </a:p>
        </p:txBody>
      </p:sp>
      <p:sp>
        <p:nvSpPr>
          <p:cNvPr id="19" name="Text 16"/>
          <p:cNvSpPr/>
          <p:nvPr/>
        </p:nvSpPr>
        <p:spPr>
          <a:xfrm>
            <a:off x="8614886" y="2840236"/>
            <a:ext cx="2788801" cy="347186"/>
          </a:xfrm>
          <a:prstGeom prst="rect">
            <a:avLst/>
          </a:prstGeom>
          <a:noFill/>
          <a:ln/>
        </p:spPr>
        <p:txBody>
          <a:bodyPr wrap="none" rtlCol="0" anchor="t"/>
          <a:lstStyle/>
          <a:p>
            <a:pPr algn="ctr" indent="0" marL="0">
              <a:lnSpc>
                <a:spcPts val="2734"/>
              </a:lnSpc>
              <a:buNone/>
            </a:pPr>
            <a:r>
              <a:rPr lang="en-US" sz="2187" dirty="0">
                <a:solidFill>
                  <a:srgbClr val="AE8625"/>
                </a:solidFill>
                <a:latin typeface="Prata" pitchFamily="34" charset="0"/>
                <a:ea typeface="Prata" pitchFamily="34" charset="-122"/>
                <a:cs typeface="Prata" pitchFamily="34" charset="-120"/>
              </a:rPr>
              <a:t>Career Development</a:t>
            </a:r>
            <a:endParaRPr lang="en-US" sz="2187" dirty="0"/>
          </a:p>
        </p:txBody>
      </p:sp>
      <p:sp>
        <p:nvSpPr>
          <p:cNvPr id="20" name="Text 17"/>
          <p:cNvSpPr/>
          <p:nvPr/>
        </p:nvSpPr>
        <p:spPr>
          <a:xfrm>
            <a:off x="7648456" y="3320653"/>
            <a:ext cx="4721781" cy="710803"/>
          </a:xfrm>
          <a:prstGeom prst="rect">
            <a:avLst/>
          </a:prstGeom>
          <a:noFill/>
          <a:ln/>
        </p:spPr>
        <p:txBody>
          <a:bodyPr wrap="square" rtlCol="0" anchor="t"/>
          <a:lstStyle/>
          <a:p>
            <a:pPr algn="ctr" indent="0" marL="0">
              <a:lnSpc>
                <a:spcPts val="2799"/>
              </a:lnSpc>
              <a:buNone/>
            </a:pPr>
            <a:r>
              <a:rPr lang="en-US" sz="1750" dirty="0">
                <a:solidFill>
                  <a:srgbClr val="CFCBBF"/>
                </a:solidFill>
                <a:latin typeface="Raleway" pitchFamily="34" charset="0"/>
                <a:ea typeface="Raleway" pitchFamily="34" charset="-122"/>
                <a:cs typeface="Raleway" pitchFamily="34" charset="-120"/>
              </a:rPr>
              <a:t>Evaluate opportunities for growth, training, and advancement within the organization.</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265634"/>
            <a:ext cx="7914323"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Predicting Employee Attrition</a:t>
            </a:r>
            <a:endParaRPr lang="en-US" sz="4374" dirty="0"/>
          </a:p>
        </p:txBody>
      </p:sp>
      <p:sp>
        <p:nvSpPr>
          <p:cNvPr id="5" name="Shape 2"/>
          <p:cNvSpPr/>
          <p:nvPr/>
        </p:nvSpPr>
        <p:spPr>
          <a:xfrm>
            <a:off x="2037993" y="2404348"/>
            <a:ext cx="5166122" cy="1990963"/>
          </a:xfrm>
          <a:prstGeom prst="roundRect">
            <a:avLst>
              <a:gd name="adj" fmla="val 3348"/>
            </a:avLst>
          </a:prstGeom>
          <a:solidFill>
            <a:srgbClr val="2D3033"/>
          </a:solidFill>
          <a:ln/>
        </p:spPr>
      </p:sp>
      <p:sp>
        <p:nvSpPr>
          <p:cNvPr id="6" name="Text 3"/>
          <p:cNvSpPr/>
          <p:nvPr/>
        </p:nvSpPr>
        <p:spPr>
          <a:xfrm>
            <a:off x="2260163" y="2626519"/>
            <a:ext cx="3187779"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Decision Tree Modeling</a:t>
            </a:r>
            <a:endParaRPr lang="en-US" sz="2187" dirty="0"/>
          </a:p>
        </p:txBody>
      </p:sp>
      <p:sp>
        <p:nvSpPr>
          <p:cNvPr id="7" name="Text 4"/>
          <p:cNvSpPr/>
          <p:nvPr/>
        </p:nvSpPr>
        <p:spPr>
          <a:xfrm>
            <a:off x="2260163" y="3106936"/>
            <a:ext cx="4721781" cy="1066205"/>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Use decision tree algorithms to identify the key factors that lead to employee turnover and their relative importance.</a:t>
            </a:r>
            <a:endParaRPr lang="en-US" sz="1750" dirty="0"/>
          </a:p>
        </p:txBody>
      </p:sp>
      <p:sp>
        <p:nvSpPr>
          <p:cNvPr id="8" name="Shape 5"/>
          <p:cNvSpPr/>
          <p:nvPr/>
        </p:nvSpPr>
        <p:spPr>
          <a:xfrm>
            <a:off x="7426285" y="2404348"/>
            <a:ext cx="5166122" cy="1990963"/>
          </a:xfrm>
          <a:prstGeom prst="roundRect">
            <a:avLst>
              <a:gd name="adj" fmla="val 3348"/>
            </a:avLst>
          </a:prstGeom>
          <a:solidFill>
            <a:srgbClr val="2D3033"/>
          </a:solidFill>
          <a:ln/>
        </p:spPr>
      </p:sp>
      <p:sp>
        <p:nvSpPr>
          <p:cNvPr id="9" name="Text 6"/>
          <p:cNvSpPr/>
          <p:nvPr/>
        </p:nvSpPr>
        <p:spPr>
          <a:xfrm>
            <a:off x="7648456" y="2626519"/>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Logistic Regression</a:t>
            </a:r>
            <a:endParaRPr lang="en-US" sz="2187" dirty="0"/>
          </a:p>
        </p:txBody>
      </p:sp>
      <p:sp>
        <p:nvSpPr>
          <p:cNvPr id="10" name="Text 7"/>
          <p:cNvSpPr/>
          <p:nvPr/>
        </p:nvSpPr>
        <p:spPr>
          <a:xfrm>
            <a:off x="7648456" y="3106936"/>
            <a:ext cx="4721781" cy="1066205"/>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Apply logistic regression to estimate the probability of an employee leaving the company based on various predictors.</a:t>
            </a:r>
            <a:endParaRPr lang="en-US" sz="1750" dirty="0"/>
          </a:p>
        </p:txBody>
      </p:sp>
      <p:sp>
        <p:nvSpPr>
          <p:cNvPr id="11" name="Shape 8"/>
          <p:cNvSpPr/>
          <p:nvPr/>
        </p:nvSpPr>
        <p:spPr>
          <a:xfrm>
            <a:off x="2037993" y="4617482"/>
            <a:ext cx="5166122" cy="2346365"/>
          </a:xfrm>
          <a:prstGeom prst="roundRect">
            <a:avLst>
              <a:gd name="adj" fmla="val 2841"/>
            </a:avLst>
          </a:prstGeom>
          <a:solidFill>
            <a:srgbClr val="2D3033"/>
          </a:solidFill>
          <a:ln/>
        </p:spPr>
      </p:sp>
      <p:sp>
        <p:nvSpPr>
          <p:cNvPr id="12" name="Text 9"/>
          <p:cNvSpPr/>
          <p:nvPr/>
        </p:nvSpPr>
        <p:spPr>
          <a:xfrm>
            <a:off x="2260163" y="4839653"/>
            <a:ext cx="3475673"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Random Forest Ensemble</a:t>
            </a:r>
            <a:endParaRPr lang="en-US" sz="2187" dirty="0"/>
          </a:p>
        </p:txBody>
      </p:sp>
      <p:sp>
        <p:nvSpPr>
          <p:cNvPr id="13" name="Text 10"/>
          <p:cNvSpPr/>
          <p:nvPr/>
        </p:nvSpPr>
        <p:spPr>
          <a:xfrm>
            <a:off x="2260163" y="5320070"/>
            <a:ext cx="4721781" cy="1421606"/>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Leverage the power of random forest models to improve the accuracy of turnover predictions by combining multiple decision trees.</a:t>
            </a:r>
            <a:endParaRPr lang="en-US" sz="1750" dirty="0"/>
          </a:p>
        </p:txBody>
      </p:sp>
      <p:sp>
        <p:nvSpPr>
          <p:cNvPr id="14" name="Shape 11"/>
          <p:cNvSpPr/>
          <p:nvPr/>
        </p:nvSpPr>
        <p:spPr>
          <a:xfrm>
            <a:off x="7426285" y="4617482"/>
            <a:ext cx="5166122" cy="2346365"/>
          </a:xfrm>
          <a:prstGeom prst="roundRect">
            <a:avLst>
              <a:gd name="adj" fmla="val 2841"/>
            </a:avLst>
          </a:prstGeom>
          <a:solidFill>
            <a:srgbClr val="2D3033"/>
          </a:solidFill>
          <a:ln/>
        </p:spPr>
      </p:sp>
      <p:sp>
        <p:nvSpPr>
          <p:cNvPr id="15" name="Text 12"/>
          <p:cNvSpPr/>
          <p:nvPr/>
        </p:nvSpPr>
        <p:spPr>
          <a:xfrm>
            <a:off x="7648456" y="4839653"/>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Model Evaluation</a:t>
            </a:r>
            <a:endParaRPr lang="en-US" sz="2187" dirty="0"/>
          </a:p>
        </p:txBody>
      </p:sp>
      <p:sp>
        <p:nvSpPr>
          <p:cNvPr id="16" name="Text 13"/>
          <p:cNvSpPr/>
          <p:nvPr/>
        </p:nvSpPr>
        <p:spPr>
          <a:xfrm>
            <a:off x="7648456" y="5320070"/>
            <a:ext cx="4721781" cy="1066205"/>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Continuously monitor and refine the predictive models to ensure they remain accurate and reliable over time.</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165622"/>
            <a:ext cx="9460111"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Implementing Preventive Measures</a:t>
            </a:r>
            <a:endParaRPr lang="en-US" sz="4374" dirty="0"/>
          </a:p>
        </p:txBody>
      </p:sp>
      <p:pic>
        <p:nvPicPr>
          <p:cNvPr id="5" name="Image 1" descr="preencoded.png">    </p:cNvPr>
          <p:cNvPicPr>
            <a:picLocks noChangeAspect="1"/>
          </p:cNvPicPr>
          <p:nvPr/>
        </p:nvPicPr>
        <p:blipFill>
          <a:blip r:embed="rId2"/>
          <a:stretch>
            <a:fillRect/>
          </a:stretch>
        </p:blipFill>
        <p:spPr>
          <a:xfrm>
            <a:off x="2037993" y="2304336"/>
            <a:ext cx="3518059" cy="888682"/>
          </a:xfrm>
          <a:prstGeom prst="rect">
            <a:avLst/>
          </a:prstGeom>
        </p:spPr>
      </p:pic>
      <p:sp>
        <p:nvSpPr>
          <p:cNvPr id="6" name="Text 2"/>
          <p:cNvSpPr/>
          <p:nvPr/>
        </p:nvSpPr>
        <p:spPr>
          <a:xfrm>
            <a:off x="2260163" y="3526274"/>
            <a:ext cx="3018115"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Targeted Interventions</a:t>
            </a:r>
            <a:endParaRPr lang="en-US" sz="2187" dirty="0"/>
          </a:p>
        </p:txBody>
      </p:sp>
      <p:sp>
        <p:nvSpPr>
          <p:cNvPr id="7" name="Text 3"/>
          <p:cNvSpPr/>
          <p:nvPr/>
        </p:nvSpPr>
        <p:spPr>
          <a:xfrm>
            <a:off x="2260163" y="4006691"/>
            <a:ext cx="3073718" cy="1777008"/>
          </a:xfrm>
          <a:prstGeom prst="rect">
            <a:avLst/>
          </a:prstGeom>
          <a:noFill/>
          <a:ln/>
        </p:spPr>
        <p:txBody>
          <a:bodyPr wrap="square" rtlCol="0" anchor="t"/>
          <a:lstStyle/>
          <a:p>
            <a:pPr algn="l" indent="0" marL="0">
              <a:lnSpc>
                <a:spcPts val="2799"/>
              </a:lnSpc>
              <a:buNone/>
            </a:pPr>
            <a:r>
              <a:rPr lang="en-US" sz="1750" dirty="0">
                <a:solidFill>
                  <a:srgbClr val="CFCBBF"/>
                </a:solidFill>
                <a:latin typeface="Raleway" pitchFamily="34" charset="0"/>
                <a:ea typeface="Raleway" pitchFamily="34" charset="-122"/>
                <a:cs typeface="Raleway" pitchFamily="34" charset="-120"/>
              </a:rPr>
              <a:t>Develop tailored retention strategies for high-risk employees, such as career development plans or flexible work arrangements.</a:t>
            </a:r>
            <a:endParaRPr lang="en-US" sz="1750" dirty="0"/>
          </a:p>
        </p:txBody>
      </p:sp>
      <p:pic>
        <p:nvPicPr>
          <p:cNvPr id="8" name="Image 2" descr="preencoded.png">    </p:cNvPr>
          <p:cNvPicPr>
            <a:picLocks noChangeAspect="1"/>
          </p:cNvPicPr>
          <p:nvPr/>
        </p:nvPicPr>
        <p:blipFill>
          <a:blip r:embed="rId3"/>
          <a:stretch>
            <a:fillRect/>
          </a:stretch>
        </p:blipFill>
        <p:spPr>
          <a:xfrm>
            <a:off x="5556052" y="2304336"/>
            <a:ext cx="3518178" cy="888682"/>
          </a:xfrm>
          <a:prstGeom prst="rect">
            <a:avLst/>
          </a:prstGeom>
        </p:spPr>
      </p:pic>
      <p:sp>
        <p:nvSpPr>
          <p:cNvPr id="9" name="Text 4"/>
          <p:cNvSpPr/>
          <p:nvPr/>
        </p:nvSpPr>
        <p:spPr>
          <a:xfrm>
            <a:off x="5778222" y="3526274"/>
            <a:ext cx="3073837" cy="694373"/>
          </a:xfrm>
          <a:prstGeom prst="rect">
            <a:avLst/>
          </a:prstGeom>
          <a:noFill/>
          <a:ln/>
        </p:spPr>
        <p:txBody>
          <a:bodyPr wrap="squar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Enhance Employee Experience</a:t>
            </a:r>
            <a:endParaRPr lang="en-US" sz="2187" dirty="0"/>
          </a:p>
        </p:txBody>
      </p:sp>
      <p:sp>
        <p:nvSpPr>
          <p:cNvPr id="10" name="Text 5"/>
          <p:cNvSpPr/>
          <p:nvPr/>
        </p:nvSpPr>
        <p:spPr>
          <a:xfrm>
            <a:off x="5778222" y="4353878"/>
            <a:ext cx="3073837" cy="1777008"/>
          </a:xfrm>
          <a:prstGeom prst="rect">
            <a:avLst/>
          </a:prstGeom>
          <a:noFill/>
          <a:ln/>
        </p:spPr>
        <p:txBody>
          <a:bodyPr wrap="square" rtlCol="0" anchor="t"/>
          <a:lstStyle/>
          <a:p>
            <a:pPr algn="l" indent="0" marL="0">
              <a:lnSpc>
                <a:spcPts val="2799"/>
              </a:lnSpc>
              <a:buNone/>
            </a:pPr>
            <a:r>
              <a:rPr lang="en-US" sz="1750" dirty="0">
                <a:solidFill>
                  <a:srgbClr val="CFCBBF"/>
                </a:solidFill>
                <a:latin typeface="Raleway" pitchFamily="34" charset="0"/>
                <a:ea typeface="Raleway" pitchFamily="34" charset="-122"/>
                <a:cs typeface="Raleway" pitchFamily="34" charset="-120"/>
              </a:rPr>
              <a:t>Improve the overall employee experience by addressing key factors like work-life balance, recognition, and professional development.</a:t>
            </a:r>
            <a:endParaRPr lang="en-US" sz="1750" dirty="0"/>
          </a:p>
        </p:txBody>
      </p:sp>
      <p:pic>
        <p:nvPicPr>
          <p:cNvPr id="11" name="Image 3" descr="preencoded.png">    </p:cNvPr>
          <p:cNvPicPr>
            <a:picLocks noChangeAspect="1"/>
          </p:cNvPicPr>
          <p:nvPr/>
        </p:nvPicPr>
        <p:blipFill>
          <a:blip r:embed="rId4"/>
          <a:stretch>
            <a:fillRect/>
          </a:stretch>
        </p:blipFill>
        <p:spPr>
          <a:xfrm>
            <a:off x="9074229" y="2304336"/>
            <a:ext cx="3518178" cy="888682"/>
          </a:xfrm>
          <a:prstGeom prst="rect">
            <a:avLst/>
          </a:prstGeom>
        </p:spPr>
      </p:pic>
      <p:sp>
        <p:nvSpPr>
          <p:cNvPr id="12" name="Text 6"/>
          <p:cNvSpPr/>
          <p:nvPr/>
        </p:nvSpPr>
        <p:spPr>
          <a:xfrm>
            <a:off x="9296400" y="3526274"/>
            <a:ext cx="3073837" cy="694373"/>
          </a:xfrm>
          <a:prstGeom prst="rect">
            <a:avLst/>
          </a:prstGeom>
          <a:noFill/>
          <a:ln/>
        </p:spPr>
        <p:txBody>
          <a:bodyPr wrap="squar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Organizational Changes</a:t>
            </a:r>
            <a:endParaRPr lang="en-US" sz="2187" dirty="0"/>
          </a:p>
        </p:txBody>
      </p:sp>
      <p:sp>
        <p:nvSpPr>
          <p:cNvPr id="13" name="Text 7"/>
          <p:cNvSpPr/>
          <p:nvPr/>
        </p:nvSpPr>
        <p:spPr>
          <a:xfrm>
            <a:off x="9296400" y="4353878"/>
            <a:ext cx="3073837" cy="2487811"/>
          </a:xfrm>
          <a:prstGeom prst="rect">
            <a:avLst/>
          </a:prstGeom>
          <a:noFill/>
          <a:ln/>
        </p:spPr>
        <p:txBody>
          <a:bodyPr wrap="square" rtlCol="0" anchor="t"/>
          <a:lstStyle/>
          <a:p>
            <a:pPr algn="l" indent="0" marL="0">
              <a:lnSpc>
                <a:spcPts val="2799"/>
              </a:lnSpc>
              <a:buNone/>
            </a:pPr>
            <a:r>
              <a:rPr lang="en-US" sz="1750" dirty="0">
                <a:solidFill>
                  <a:srgbClr val="CFCBBF"/>
                </a:solidFill>
                <a:latin typeface="Raleway" pitchFamily="34" charset="0"/>
                <a:ea typeface="Raleway" pitchFamily="34" charset="-122"/>
                <a:cs typeface="Raleway" pitchFamily="34" charset="-120"/>
              </a:rPr>
              <a:t>Implement organizational-level changes, such as reviewing compensation structures, improving management practices, and fostering a more inclusive culture.</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498878"/>
            <a:ext cx="8891349"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Expected Outcomes and Benefits</a:t>
            </a:r>
            <a:endParaRPr lang="en-US" sz="4374" dirty="0"/>
          </a:p>
        </p:txBody>
      </p:sp>
      <p:pic>
        <p:nvPicPr>
          <p:cNvPr id="5" name="Image 1" descr="preencoded.png">    </p:cNvPr>
          <p:cNvPicPr>
            <a:picLocks noChangeAspect="1"/>
          </p:cNvPicPr>
          <p:nvPr/>
        </p:nvPicPr>
        <p:blipFill>
          <a:blip r:embed="rId2"/>
          <a:stretch>
            <a:fillRect/>
          </a:stretch>
        </p:blipFill>
        <p:spPr>
          <a:xfrm>
            <a:off x="2037993" y="2637592"/>
            <a:ext cx="555427" cy="555427"/>
          </a:xfrm>
          <a:prstGeom prst="rect">
            <a:avLst/>
          </a:prstGeom>
        </p:spPr>
      </p:pic>
      <p:sp>
        <p:nvSpPr>
          <p:cNvPr id="6" name="Text 2"/>
          <p:cNvSpPr/>
          <p:nvPr/>
        </p:nvSpPr>
        <p:spPr>
          <a:xfrm>
            <a:off x="2037993" y="3415189"/>
            <a:ext cx="2388632" cy="694373"/>
          </a:xfrm>
          <a:prstGeom prst="rect">
            <a:avLst/>
          </a:prstGeom>
          <a:noFill/>
          <a:ln/>
        </p:spPr>
        <p:txBody>
          <a:bodyPr wrap="squar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Reduced Turnover</a:t>
            </a:r>
            <a:endParaRPr lang="en-US" sz="2187" dirty="0"/>
          </a:p>
        </p:txBody>
      </p:sp>
      <p:sp>
        <p:nvSpPr>
          <p:cNvPr id="7" name="Text 3"/>
          <p:cNvSpPr/>
          <p:nvPr/>
        </p:nvSpPr>
        <p:spPr>
          <a:xfrm>
            <a:off x="2037993" y="4242792"/>
            <a:ext cx="2388632" cy="1777008"/>
          </a:xfrm>
          <a:prstGeom prst="rect">
            <a:avLst/>
          </a:prstGeom>
          <a:noFill/>
          <a:ln/>
        </p:spPr>
        <p:txBody>
          <a:bodyPr wrap="square" rtlCol="0" anchor="t"/>
          <a:lstStyle/>
          <a:p>
            <a:pPr algn="l" indent="0" marL="0">
              <a:lnSpc>
                <a:spcPts val="2799"/>
              </a:lnSpc>
              <a:buNone/>
            </a:pPr>
            <a:r>
              <a:rPr lang="en-US" sz="1750" dirty="0">
                <a:solidFill>
                  <a:srgbClr val="CFCBBF"/>
                </a:solidFill>
                <a:latin typeface="Raleway" pitchFamily="34" charset="0"/>
                <a:ea typeface="Raleway" pitchFamily="34" charset="-122"/>
                <a:cs typeface="Raleway" pitchFamily="34" charset="-120"/>
              </a:rPr>
              <a:t>Implement effective retention strategies to decrease the overall employee turnover rate.</a:t>
            </a:r>
            <a:endParaRPr lang="en-US" sz="1750" dirty="0"/>
          </a:p>
        </p:txBody>
      </p:sp>
      <p:pic>
        <p:nvPicPr>
          <p:cNvPr id="8" name="Image 2" descr="preencoded.png">    </p:cNvPr>
          <p:cNvPicPr>
            <a:picLocks noChangeAspect="1"/>
          </p:cNvPicPr>
          <p:nvPr/>
        </p:nvPicPr>
        <p:blipFill>
          <a:blip r:embed="rId3"/>
          <a:stretch>
            <a:fillRect/>
          </a:stretch>
        </p:blipFill>
        <p:spPr>
          <a:xfrm>
            <a:off x="4759881" y="2637592"/>
            <a:ext cx="555427" cy="555427"/>
          </a:xfrm>
          <a:prstGeom prst="rect">
            <a:avLst/>
          </a:prstGeom>
        </p:spPr>
      </p:pic>
      <p:sp>
        <p:nvSpPr>
          <p:cNvPr id="9" name="Text 4"/>
          <p:cNvSpPr/>
          <p:nvPr/>
        </p:nvSpPr>
        <p:spPr>
          <a:xfrm>
            <a:off x="4759881" y="3415189"/>
            <a:ext cx="2388632"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Talent Retention</a:t>
            </a:r>
            <a:endParaRPr lang="en-US" sz="2187" dirty="0"/>
          </a:p>
        </p:txBody>
      </p:sp>
      <p:sp>
        <p:nvSpPr>
          <p:cNvPr id="10" name="Text 5"/>
          <p:cNvSpPr/>
          <p:nvPr/>
        </p:nvSpPr>
        <p:spPr>
          <a:xfrm>
            <a:off x="4759881" y="3895606"/>
            <a:ext cx="2388632" cy="1421606"/>
          </a:xfrm>
          <a:prstGeom prst="rect">
            <a:avLst/>
          </a:prstGeom>
          <a:noFill/>
          <a:ln/>
        </p:spPr>
        <p:txBody>
          <a:bodyPr wrap="square" rtlCol="0" anchor="t"/>
          <a:lstStyle/>
          <a:p>
            <a:pPr algn="l" indent="0" marL="0">
              <a:lnSpc>
                <a:spcPts val="2799"/>
              </a:lnSpc>
              <a:buNone/>
            </a:pPr>
            <a:r>
              <a:rPr lang="en-US" sz="1750" dirty="0">
                <a:solidFill>
                  <a:srgbClr val="CFCBBF"/>
                </a:solidFill>
                <a:latin typeface="Raleway" pitchFamily="34" charset="0"/>
                <a:ea typeface="Raleway" pitchFamily="34" charset="-122"/>
                <a:cs typeface="Raleway" pitchFamily="34" charset="-120"/>
              </a:rPr>
              <a:t>Retain top performers and high-potential employees, ensuring a strong talent pipeline.</a:t>
            </a:r>
            <a:endParaRPr lang="en-US" sz="1750" dirty="0"/>
          </a:p>
        </p:txBody>
      </p:sp>
      <p:pic>
        <p:nvPicPr>
          <p:cNvPr id="11" name="Image 3" descr="preencoded.png">    </p:cNvPr>
          <p:cNvPicPr>
            <a:picLocks noChangeAspect="1"/>
          </p:cNvPicPr>
          <p:nvPr/>
        </p:nvPicPr>
        <p:blipFill>
          <a:blip r:embed="rId4"/>
          <a:stretch>
            <a:fillRect/>
          </a:stretch>
        </p:blipFill>
        <p:spPr>
          <a:xfrm>
            <a:off x="7481768" y="2637592"/>
            <a:ext cx="555427" cy="555427"/>
          </a:xfrm>
          <a:prstGeom prst="rect">
            <a:avLst/>
          </a:prstGeom>
        </p:spPr>
      </p:pic>
      <p:sp>
        <p:nvSpPr>
          <p:cNvPr id="12" name="Text 6"/>
          <p:cNvSpPr/>
          <p:nvPr/>
        </p:nvSpPr>
        <p:spPr>
          <a:xfrm>
            <a:off x="7481768" y="3415189"/>
            <a:ext cx="2388632" cy="694373"/>
          </a:xfrm>
          <a:prstGeom prst="rect">
            <a:avLst/>
          </a:prstGeom>
          <a:noFill/>
          <a:ln/>
        </p:spPr>
        <p:txBody>
          <a:bodyPr wrap="squar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Improved Team Performance</a:t>
            </a:r>
            <a:endParaRPr lang="en-US" sz="2187" dirty="0"/>
          </a:p>
        </p:txBody>
      </p:sp>
      <p:sp>
        <p:nvSpPr>
          <p:cNvPr id="13" name="Text 7"/>
          <p:cNvSpPr/>
          <p:nvPr/>
        </p:nvSpPr>
        <p:spPr>
          <a:xfrm>
            <a:off x="7481768" y="4242792"/>
            <a:ext cx="2388632" cy="2487811"/>
          </a:xfrm>
          <a:prstGeom prst="rect">
            <a:avLst/>
          </a:prstGeom>
          <a:noFill/>
          <a:ln/>
        </p:spPr>
        <p:txBody>
          <a:bodyPr wrap="square" rtlCol="0" anchor="t"/>
          <a:lstStyle/>
          <a:p>
            <a:pPr algn="l" indent="0" marL="0">
              <a:lnSpc>
                <a:spcPts val="2799"/>
              </a:lnSpc>
              <a:buNone/>
            </a:pPr>
            <a:r>
              <a:rPr lang="en-US" sz="1750" dirty="0">
                <a:solidFill>
                  <a:srgbClr val="CFCBBF"/>
                </a:solidFill>
                <a:latin typeface="Raleway" pitchFamily="34" charset="0"/>
                <a:ea typeface="Raleway" pitchFamily="34" charset="-122"/>
                <a:cs typeface="Raleway" pitchFamily="34" charset="-120"/>
              </a:rPr>
              <a:t>Maintain team cohesion and institutional knowledge, leading to enhanced project execution and innovation.</a:t>
            </a:r>
            <a:endParaRPr lang="en-US" sz="1750" dirty="0"/>
          </a:p>
        </p:txBody>
      </p:sp>
      <p:pic>
        <p:nvPicPr>
          <p:cNvPr id="14" name="Image 4" descr="preencoded.png">    </p:cNvPr>
          <p:cNvPicPr>
            <a:picLocks noChangeAspect="1"/>
          </p:cNvPicPr>
          <p:nvPr/>
        </p:nvPicPr>
        <p:blipFill>
          <a:blip r:embed="rId5"/>
          <a:stretch>
            <a:fillRect/>
          </a:stretch>
        </p:blipFill>
        <p:spPr>
          <a:xfrm>
            <a:off x="10203656" y="2637592"/>
            <a:ext cx="555427" cy="555427"/>
          </a:xfrm>
          <a:prstGeom prst="rect">
            <a:avLst/>
          </a:prstGeom>
        </p:spPr>
      </p:pic>
      <p:sp>
        <p:nvSpPr>
          <p:cNvPr id="15" name="Text 8"/>
          <p:cNvSpPr/>
          <p:nvPr/>
        </p:nvSpPr>
        <p:spPr>
          <a:xfrm>
            <a:off x="10203656" y="3415189"/>
            <a:ext cx="2388751"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Cost Savings</a:t>
            </a:r>
            <a:endParaRPr lang="en-US" sz="2187" dirty="0"/>
          </a:p>
        </p:txBody>
      </p:sp>
      <p:sp>
        <p:nvSpPr>
          <p:cNvPr id="16" name="Text 9"/>
          <p:cNvSpPr/>
          <p:nvPr/>
        </p:nvSpPr>
        <p:spPr>
          <a:xfrm>
            <a:off x="10203656" y="3895606"/>
            <a:ext cx="2388751" cy="1421606"/>
          </a:xfrm>
          <a:prstGeom prst="rect">
            <a:avLst/>
          </a:prstGeom>
          <a:noFill/>
          <a:ln/>
        </p:spPr>
        <p:txBody>
          <a:bodyPr wrap="square" rtlCol="0" anchor="t"/>
          <a:lstStyle/>
          <a:p>
            <a:pPr algn="l" indent="0" marL="0">
              <a:lnSpc>
                <a:spcPts val="2799"/>
              </a:lnSpc>
              <a:buNone/>
            </a:pPr>
            <a:r>
              <a:rPr lang="en-US" sz="1750" dirty="0">
                <a:solidFill>
                  <a:srgbClr val="CFCBBF"/>
                </a:solidFill>
                <a:latin typeface="Raleway" pitchFamily="34" charset="0"/>
                <a:ea typeface="Raleway" pitchFamily="34" charset="-122"/>
                <a:cs typeface="Raleway" pitchFamily="34" charset="-120"/>
              </a:rPr>
              <a:t>Reduce the financial and operational costs associated with employee turnover.</a:t>
            </a:r>
            <a:endParaRPr lang="en-US" sz="1750" dirty="0"/>
          </a:p>
        </p:txBody>
      </p:sp>
      <p:pic>
        <p:nvPicPr>
          <p:cNvPr id="17"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2534722"/>
            <a:ext cx="5554980"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Conclusion</a:t>
            </a:r>
            <a:endParaRPr lang="en-US" sz="4374" dirty="0"/>
          </a:p>
        </p:txBody>
      </p:sp>
      <p:sp>
        <p:nvSpPr>
          <p:cNvPr id="6" name="Text 2"/>
          <p:cNvSpPr/>
          <p:nvPr/>
        </p:nvSpPr>
        <p:spPr>
          <a:xfrm>
            <a:off x="833199" y="3562350"/>
            <a:ext cx="7477601" cy="2132409"/>
          </a:xfrm>
          <a:prstGeom prst="rect">
            <a:avLst/>
          </a:prstGeom>
          <a:noFill/>
          <a:ln/>
        </p:spPr>
        <p:txBody>
          <a:bodyPr wrap="square" rtlCol="0" anchor="t"/>
          <a:lstStyle/>
          <a:p>
            <a:pPr indent="0" marL="0">
              <a:lnSpc>
                <a:spcPts val="2799"/>
              </a:lnSpc>
              <a:buNone/>
            </a:pPr>
            <a:r>
              <a:rPr lang="en-US" sz="1750" dirty="0">
                <a:solidFill>
                  <a:srgbClr val="CFCBBF"/>
                </a:solidFill>
                <a:latin typeface="Raleway" pitchFamily="34" charset="0"/>
                <a:ea typeface="Raleway" pitchFamily="34" charset="-122"/>
                <a:cs typeface="Raleway" pitchFamily="34" charset="-120"/>
              </a:rPr>
              <a:t> By leveraging data analytics and machine learning, Acme Corporation can gain valuable insights into the factors driving employee turnover and implement targeted retention strategies. This proactive approach will help the company maintain a talented and engaged workforce, leading to improved team performance, cost savings, and long-term business success.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2024-05-07T07:04:56Z</dcterms:created>
  <dcterms:modified xsi:type="dcterms:W3CDTF">2024-05-07T07:04:56Z</dcterms:modified>
</cp:coreProperties>
</file>